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188E-08E2-4B6F-9780-60F6F1E386CD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B93E-85C1-44CB-92FE-454968CDC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65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188E-08E2-4B6F-9780-60F6F1E386CD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B93E-85C1-44CB-92FE-454968CDC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0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188E-08E2-4B6F-9780-60F6F1E386CD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B93E-85C1-44CB-92FE-454968CDC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7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188E-08E2-4B6F-9780-60F6F1E386CD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B93E-85C1-44CB-92FE-454968CDC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82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188E-08E2-4B6F-9780-60F6F1E386CD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B93E-85C1-44CB-92FE-454968CDC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2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188E-08E2-4B6F-9780-60F6F1E386CD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B93E-85C1-44CB-92FE-454968CDC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7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188E-08E2-4B6F-9780-60F6F1E386CD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B93E-85C1-44CB-92FE-454968CDC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53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188E-08E2-4B6F-9780-60F6F1E386CD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B93E-85C1-44CB-92FE-454968CDC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89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188E-08E2-4B6F-9780-60F6F1E386CD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B93E-85C1-44CB-92FE-454968CDC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6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188E-08E2-4B6F-9780-60F6F1E386CD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B93E-85C1-44CB-92FE-454968CDC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46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188E-08E2-4B6F-9780-60F6F1E386CD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B93E-85C1-44CB-92FE-454968CDC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77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C188E-08E2-4B6F-9780-60F6F1E386CD}" type="datetimeFigureOut">
              <a:rPr lang="en-US" smtClean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FB93E-85C1-44CB-92FE-454968CDCE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95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Bureaucracy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ARRA News Service: Fighting Parasitic Bureaucracies And Crony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803" y="3509963"/>
            <a:ext cx="6212378" cy="239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657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Weber :Bureaucracy (Prussia)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characteristics of Bureaucracy: Fixed rules, authority, fixed in forms of memos and sometimes computerized.</a:t>
            </a:r>
          </a:p>
          <a:p>
            <a:r>
              <a:rPr lang="en-US" dirty="0" smtClean="0"/>
              <a:t>Activities are distributed in a fixed way- i.e only certain groups get certain duties- IRS (income tax)</a:t>
            </a:r>
          </a:p>
          <a:p>
            <a:r>
              <a:rPr lang="en-US" dirty="0" smtClean="0"/>
              <a:t>Authority is stable and top down, subject to fixed rules</a:t>
            </a:r>
          </a:p>
          <a:p>
            <a:r>
              <a:rPr lang="en-US" dirty="0" smtClean="0"/>
              <a:t>Continuous fulfillment of duties.</a:t>
            </a:r>
          </a:p>
          <a:p>
            <a:r>
              <a:rPr lang="en-US" dirty="0" smtClean="0"/>
              <a:t>Management is expert trained and sets rules in codified(memos) form.</a:t>
            </a:r>
          </a:p>
          <a:p>
            <a:r>
              <a:rPr lang="en-US" dirty="0" smtClean="0"/>
              <a:t>Officials must work in full capacity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&lt;strong&gt;Max Weber&lt;/strong&gt;. Empresas rurales de colonos argentino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971011"/>
            <a:ext cx="5541818" cy="180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10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Weber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United States </a:t>
            </a:r>
            <a:r>
              <a:rPr lang="en-US" dirty="0" smtClean="0"/>
              <a:t>is the best form of a bureaucracy with mix of private economy and public bureaucracy. Example-Pentagon or ICC</a:t>
            </a:r>
          </a:p>
          <a:p>
            <a:r>
              <a:rPr lang="en-US" i="1" dirty="0" smtClean="0"/>
              <a:t>Democratization</a:t>
            </a:r>
            <a:r>
              <a:rPr lang="en-US" dirty="0" smtClean="0"/>
              <a:t> only exists in elections, not the bureaucracy-it’s hierarchical.</a:t>
            </a:r>
          </a:p>
          <a:p>
            <a:r>
              <a:rPr lang="en-US" i="1" dirty="0" smtClean="0"/>
              <a:t>Bureaucracy</a:t>
            </a:r>
            <a:r>
              <a:rPr lang="en-US" dirty="0" smtClean="0"/>
              <a:t> should be open and transparent to the people but not to be dismantled or reformed by the people. Leave that to Congress and the President. </a:t>
            </a:r>
          </a:p>
          <a:p>
            <a:r>
              <a:rPr lang="en-US" dirty="0" smtClean="0"/>
              <a:t>Operates like a machine with vital cogs in it-</a:t>
            </a:r>
            <a:r>
              <a:rPr lang="en-US" i="1" dirty="0" smtClean="0"/>
              <a:t>workers</a:t>
            </a:r>
            <a:r>
              <a:rPr lang="en-US" dirty="0" smtClean="0"/>
              <a:t> and is closely tied to the </a:t>
            </a:r>
            <a:r>
              <a:rPr lang="en-US" i="1" dirty="0" smtClean="0"/>
              <a:t>capitalist</a:t>
            </a:r>
            <a:r>
              <a:rPr lang="en-US" dirty="0" smtClean="0"/>
              <a:t> model. </a:t>
            </a:r>
            <a:r>
              <a:rPr lang="en-US" i="1" dirty="0" smtClean="0"/>
              <a:t>Communication</a:t>
            </a:r>
            <a:r>
              <a:rPr lang="en-US" dirty="0" smtClean="0"/>
              <a:t> is controlled by bureaucracy, as well as the rational structure of authority- hard to fire people.</a:t>
            </a:r>
            <a:endParaRPr lang="en-US" dirty="0"/>
          </a:p>
        </p:txBody>
      </p:sp>
      <p:pic>
        <p:nvPicPr>
          <p:cNvPr id="4" name="Picture 3" descr="Il futuro dell'esercito militare americano e i piani del Pentagono per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797" y="147334"/>
            <a:ext cx="7531330" cy="176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87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Woll:Constitutional Democracy/Bureaucratic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Bureaucracy is the “fourth branch”</a:t>
            </a:r>
          </a:p>
          <a:p>
            <a:r>
              <a:rPr lang="en-US" dirty="0" smtClean="0"/>
              <a:t>Independent discretion-Pres. appoints heads, Senate Confirms, Congress authorizes funds-appropriations.</a:t>
            </a:r>
          </a:p>
          <a:p>
            <a:r>
              <a:rPr lang="en-US" dirty="0" smtClean="0"/>
              <a:t>Judicial branch will only review if lawsuit is filed against agency.</a:t>
            </a:r>
          </a:p>
          <a:p>
            <a:r>
              <a:rPr lang="en-US" dirty="0" smtClean="0"/>
              <a:t>Quasi mini government.</a:t>
            </a:r>
          </a:p>
          <a:p>
            <a:r>
              <a:rPr lang="en-US" dirty="0" smtClean="0"/>
              <a:t>Policy making power</a:t>
            </a:r>
          </a:p>
          <a:p>
            <a:r>
              <a:rPr lang="en-US" dirty="0" smtClean="0"/>
              <a:t>Indirectly interacts with constituents they serve. Congress is elected by people, but they give policy power to bureaucracies. </a:t>
            </a:r>
          </a:p>
          <a:p>
            <a:r>
              <a:rPr lang="en-US" dirty="0" smtClean="0"/>
              <a:t>Congress can alter or abolish agencies, make laws to replace agency policies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636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Bureaucracy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i="1" dirty="0" smtClean="0"/>
              <a:t>Congress</a:t>
            </a:r>
            <a:r>
              <a:rPr lang="en-US" dirty="0" smtClean="0"/>
              <a:t> can set an agencies budget but rarely will withhold funding.</a:t>
            </a:r>
          </a:p>
          <a:p>
            <a:r>
              <a:rPr lang="en-US" dirty="0" smtClean="0"/>
              <a:t>Agencies  can act beyond presidential control because they can disagree with his views and there is little that the president can do legally to control them.</a:t>
            </a:r>
          </a:p>
          <a:p>
            <a:r>
              <a:rPr lang="en-US" dirty="0" smtClean="0"/>
              <a:t>Agencies and bureaus perform their own checks and balances on each other and do not have symmetry with the president, courts or congress. Equal constitutional responsibilities.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6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Q Wilson: Hand Over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Bureaucracies are like modern life: complex, inefficient etc.</a:t>
            </a:r>
          </a:p>
          <a:p>
            <a:r>
              <a:rPr lang="en-US" dirty="0" smtClean="0"/>
              <a:t>Connected with corporations and capitalist model.</a:t>
            </a:r>
          </a:p>
          <a:p>
            <a:r>
              <a:rPr lang="en-US" dirty="0" smtClean="0"/>
              <a:t>Post office and Department of Defense interact with private economy, have large staffs and budgets.</a:t>
            </a:r>
          </a:p>
          <a:p>
            <a:r>
              <a:rPr lang="en-US" i="1" dirty="0" smtClean="0"/>
              <a:t>Clientelism</a:t>
            </a:r>
            <a:r>
              <a:rPr lang="en-US" dirty="0" smtClean="0"/>
              <a:t>- Serving public and private interests, USDA, Veteran’s affairs, pensions, Social Security.</a:t>
            </a:r>
          </a:p>
          <a:p>
            <a:r>
              <a:rPr lang="en-US" dirty="0" smtClean="0"/>
              <a:t>ICC or </a:t>
            </a:r>
            <a:r>
              <a:rPr lang="en-US" i="1" dirty="0" smtClean="0"/>
              <a:t>Interstate Commerce Commission </a:t>
            </a:r>
            <a:r>
              <a:rPr lang="en-US" dirty="0" smtClean="0"/>
              <a:t>is a unique blend of public/private regulation. Gas, railways, trucking trains.</a:t>
            </a:r>
          </a:p>
          <a:p>
            <a:r>
              <a:rPr lang="en-US" dirty="0" smtClean="0"/>
              <a:t>Hard to eliminate clientele groups because they provide lots of services and will work to protect factional interests. FED 10 and 39.</a:t>
            </a:r>
            <a:endParaRPr lang="en-US" dirty="0"/>
          </a:p>
        </p:txBody>
      </p:sp>
      <p:pic>
        <p:nvPicPr>
          <p:cNvPr id="4" name="Picture 3" descr="&lt;strong&gt;JAMES Q. WILSON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764" y="83128"/>
            <a:ext cx="2294312" cy="279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483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Topics: Unit VIII Executive Branch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Presidential Honeymoon: Not what you think it may be!</a:t>
            </a:r>
          </a:p>
          <a:p>
            <a:r>
              <a:rPr lang="en-US" dirty="0" smtClean="0"/>
              <a:t>   Victories vs. Congress  </a:t>
            </a:r>
          </a:p>
          <a:p>
            <a:r>
              <a:rPr lang="en-US" dirty="0"/>
              <a:t> </a:t>
            </a:r>
            <a:r>
              <a:rPr lang="en-US" dirty="0" smtClean="0"/>
              <a:t>   ex: First year in office: 2017-2018 </a:t>
            </a:r>
          </a:p>
          <a:p>
            <a:r>
              <a:rPr lang="en-US" dirty="0" smtClean="0"/>
              <a:t>Wilson: Hand over Heart, page 348</a:t>
            </a:r>
          </a:p>
          <a:p>
            <a:r>
              <a:rPr lang="en-US" dirty="0" smtClean="0"/>
              <a:t>Conclusion? It should __________ after year one</a:t>
            </a:r>
          </a:p>
          <a:p>
            <a:r>
              <a:rPr lang="en-US" dirty="0" smtClean="0"/>
              <a:t>Gerald Ford is unique right?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12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Topics: Unit VIII Part </a:t>
            </a:r>
            <a:r>
              <a:rPr lang="en-US" dirty="0" err="1" smtClean="0"/>
              <a:t>Deux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Bureaucracies-</a:t>
            </a:r>
          </a:p>
          <a:p>
            <a:r>
              <a:rPr lang="en-US" dirty="0" err="1" smtClean="0"/>
              <a:t>Patholgy</a:t>
            </a:r>
            <a:r>
              <a:rPr lang="en-US" dirty="0" smtClean="0"/>
              <a:t>-</a:t>
            </a:r>
          </a:p>
          <a:p>
            <a:endParaRPr lang="en-US" dirty="0"/>
          </a:p>
          <a:p>
            <a:r>
              <a:rPr lang="en-US" dirty="0" smtClean="0"/>
              <a:t>What are the pathologies of bureaucracies?</a:t>
            </a:r>
          </a:p>
          <a:p>
            <a:r>
              <a:rPr lang="en-US" dirty="0" smtClean="0"/>
              <a:t>What Causes them?   (Thesis)</a:t>
            </a:r>
          </a:p>
          <a:p>
            <a:r>
              <a:rPr lang="en-US" smtClean="0"/>
              <a:t>Examples?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87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2663</TotalTime>
  <Words>512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Bureaucracy</vt:lpstr>
      <vt:lpstr>Max Weber :Bureaucracy (Prussia)</vt:lpstr>
      <vt:lpstr>Weber (cont)</vt:lpstr>
      <vt:lpstr>Peter Woll:Constitutional Democracy/Bureaucratic power</vt:lpstr>
      <vt:lpstr>Bureaucracy</vt:lpstr>
      <vt:lpstr>James Q Wilson: Hand Over Heart</vt:lpstr>
      <vt:lpstr>Essay Topics: Unit VIII Executive Branch</vt:lpstr>
      <vt:lpstr>Essay Topics: Unit VIII Part Deux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Bureaucracy</dc:title>
  <dc:creator>James Brady</dc:creator>
  <cp:lastModifiedBy>James Brady</cp:lastModifiedBy>
  <cp:revision>14</cp:revision>
  <dcterms:created xsi:type="dcterms:W3CDTF">2017-02-07T20:00:43Z</dcterms:created>
  <dcterms:modified xsi:type="dcterms:W3CDTF">2017-02-13T13:26:33Z</dcterms:modified>
</cp:coreProperties>
</file>